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5/22/2023</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7061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5/22/2023</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5592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5/22/2023</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84469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5/22/2023</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181722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5/22/2023</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72239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5/22/2023</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297888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5/22/2023</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336983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5/22/2023</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637617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5/22/2023</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235606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5/22/2023</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5627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5/22/2023</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7085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5/22/2023</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111488856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Person writing on a notepad">
            <a:extLst>
              <a:ext uri="{FF2B5EF4-FFF2-40B4-BE49-F238E27FC236}">
                <a16:creationId xmlns:a16="http://schemas.microsoft.com/office/drawing/2014/main" id="{3DFFF77F-37B0-FA0D-76E7-7E322236583B}"/>
              </a:ext>
            </a:extLst>
          </p:cNvPr>
          <p:cNvPicPr>
            <a:picLocks noChangeAspect="1"/>
          </p:cNvPicPr>
          <p:nvPr/>
        </p:nvPicPr>
        <p:blipFill rotWithShape="1">
          <a:blip r:embed="rId2"/>
          <a:srcRect t="16491" b="12531"/>
          <a:stretch/>
        </p:blipFill>
        <p:spPr>
          <a:xfrm>
            <a:off x="-1" y="10"/>
            <a:ext cx="12192000" cy="6857990"/>
          </a:xfrm>
          <a:prstGeom prst="rect">
            <a:avLst/>
          </a:prstGeom>
          <a:noFill/>
        </p:spPr>
      </p:pic>
      <p:sp>
        <p:nvSpPr>
          <p:cNvPr id="2" name="Title 1">
            <a:extLst>
              <a:ext uri="{FF2B5EF4-FFF2-40B4-BE49-F238E27FC236}">
                <a16:creationId xmlns:a16="http://schemas.microsoft.com/office/drawing/2014/main" id="{65493795-3ACF-0CD0-B4F5-232C5228549F}"/>
              </a:ext>
            </a:extLst>
          </p:cNvPr>
          <p:cNvSpPr>
            <a:spLocks noGrp="1"/>
          </p:cNvSpPr>
          <p:nvPr>
            <p:ph type="ctrTitle"/>
          </p:nvPr>
        </p:nvSpPr>
        <p:spPr>
          <a:xfrm>
            <a:off x="504825" y="279604"/>
            <a:ext cx="5448300" cy="3435145"/>
          </a:xfrm>
        </p:spPr>
        <p:txBody>
          <a:bodyPr>
            <a:normAutofit/>
          </a:bodyPr>
          <a:lstStyle/>
          <a:p>
            <a:r>
              <a:rPr lang="en-US" b="1" i="1" dirty="0"/>
              <a:t>Learning Management System Mobile Application</a:t>
            </a:r>
          </a:p>
        </p:txBody>
      </p:sp>
      <p:sp>
        <p:nvSpPr>
          <p:cNvPr id="27" name="Subtitle 2">
            <a:extLst>
              <a:ext uri="{FF2B5EF4-FFF2-40B4-BE49-F238E27FC236}">
                <a16:creationId xmlns:a16="http://schemas.microsoft.com/office/drawing/2014/main" id="{6008F35F-D16F-4570-858B-EF57288370AE}"/>
              </a:ext>
            </a:extLst>
          </p:cNvPr>
          <p:cNvSpPr>
            <a:spLocks noGrp="1"/>
          </p:cNvSpPr>
          <p:nvPr>
            <p:ph type="subTitle" idx="1"/>
          </p:nvPr>
        </p:nvSpPr>
        <p:spPr>
          <a:xfrm>
            <a:off x="647700" y="5075227"/>
            <a:ext cx="5448299" cy="1135073"/>
          </a:xfrm>
        </p:spPr>
        <p:txBody>
          <a:bodyPr>
            <a:normAutofit/>
          </a:bodyPr>
          <a:lstStyle/>
          <a:p>
            <a:pPr algn="l"/>
            <a:r>
              <a:rPr lang="en-US" sz="4000" b="1" i="1" dirty="0">
                <a:solidFill>
                  <a:schemeClr val="accent1">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Group Number 20</a:t>
            </a:r>
          </a:p>
        </p:txBody>
      </p:sp>
      <p:sp>
        <p:nvSpPr>
          <p:cNvPr id="29" name="Date Placeholder 5">
            <a:extLst>
              <a:ext uri="{FF2B5EF4-FFF2-40B4-BE49-F238E27FC236}">
                <a16:creationId xmlns:a16="http://schemas.microsoft.com/office/drawing/2014/main" id="{D473ED7E-BC30-4C26-8A9B-4B3EBD2A9855}"/>
              </a:ext>
            </a:extLst>
          </p:cNvPr>
          <p:cNvSpPr>
            <a:spLocks noGrp="1"/>
          </p:cNvSpPr>
          <p:nvPr>
            <p:ph type="dt" sz="half" idx="10"/>
          </p:nvPr>
        </p:nvSpPr>
        <p:spPr>
          <a:xfrm>
            <a:off x="652371" y="6332538"/>
            <a:ext cx="3006492" cy="365125"/>
          </a:xfrm>
        </p:spPr>
        <p:txBody>
          <a:bodyPr/>
          <a:lstStyle/>
          <a:p>
            <a:pPr>
              <a:spcAft>
                <a:spcPts val="600"/>
              </a:spcAft>
            </a:pPr>
            <a:fld id="{1BA06C13-DAD5-438A-AB32-F56C545BFF95}" type="datetime1">
              <a:rPr lang="en-US" smtClean="0">
                <a:solidFill>
                  <a:srgbClr val="FFFFFF"/>
                </a:solidFill>
                <a:effectLst>
                  <a:outerShdw blurRad="38100" dist="38100" dir="2700000" algn="tl">
                    <a:srgbClr val="000000">
                      <a:alpha val="43137"/>
                    </a:srgbClr>
                  </a:outerShdw>
                </a:effectLst>
              </a:rPr>
              <a:pPr>
                <a:spcAft>
                  <a:spcPts val="600"/>
                </a:spcAft>
              </a:pPr>
              <a:t>5/22/2023</a:t>
            </a:fld>
            <a:endParaRPr lang="en-US">
              <a:solidFill>
                <a:srgbClr val="FFFFFF"/>
              </a:solidFill>
              <a:effectLst>
                <a:outerShdw blurRad="38100" dist="38100" dir="2700000" algn="tl">
                  <a:srgbClr val="000000">
                    <a:alpha val="43137"/>
                  </a:srgbClr>
                </a:outerShdw>
              </a:effectLst>
            </a:endParaRPr>
          </a:p>
        </p:txBody>
      </p:sp>
      <p:sp>
        <p:nvSpPr>
          <p:cNvPr id="31" name="Footer Placeholder 6">
            <a:extLst>
              <a:ext uri="{FF2B5EF4-FFF2-40B4-BE49-F238E27FC236}">
                <a16:creationId xmlns:a16="http://schemas.microsoft.com/office/drawing/2014/main" id="{26821172-B493-47F7-94BD-54EC7A32DC85}"/>
              </a:ext>
            </a:extLst>
          </p:cNvPr>
          <p:cNvSpPr>
            <a:spLocks noGrp="1"/>
          </p:cNvSpPr>
          <p:nvPr>
            <p:ph type="ftr" sz="quarter" idx="11"/>
          </p:nvPr>
        </p:nvSpPr>
        <p:spPr>
          <a:xfrm>
            <a:off x="8034169" y="6332538"/>
            <a:ext cx="3505459"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33" name="Slide Number Placeholder 9">
            <a:extLst>
              <a:ext uri="{FF2B5EF4-FFF2-40B4-BE49-F238E27FC236}">
                <a16:creationId xmlns:a16="http://schemas.microsoft.com/office/drawing/2014/main" id="{1414B732-7187-427B-B84B-E95823CFE97C}"/>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solidFill>
                  <a:srgbClr val="FFFFFF"/>
                </a:solidFill>
                <a:effectLst>
                  <a:outerShdw blurRad="38100" dist="38100" dir="2700000" algn="tl">
                    <a:srgbClr val="000000">
                      <a:alpha val="43137"/>
                    </a:srgbClr>
                  </a:outerShdw>
                </a:effectLst>
              </a:rPr>
              <a:pPr>
                <a:spcAft>
                  <a:spcPts val="600"/>
                </a:spcAft>
              </a:pPr>
              <a:t>1</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6941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6E2648-2D67-F998-99B0-1844D29D0854}"/>
              </a:ext>
            </a:extLst>
          </p:cNvPr>
          <p:cNvPicPr>
            <a:picLocks noChangeAspect="1"/>
          </p:cNvPicPr>
          <p:nvPr/>
        </p:nvPicPr>
        <p:blipFill rotWithShape="1">
          <a:blip r:embed="rId2"/>
          <a:srcRect t="26082" b="17668"/>
          <a:stretch/>
        </p:blipFill>
        <p:spPr>
          <a:xfrm>
            <a:off x="0" y="-4"/>
            <a:ext cx="12191980" cy="6858004"/>
          </a:xfrm>
          <a:prstGeom prst="rect">
            <a:avLst/>
          </a:prstGeom>
          <a:noFill/>
        </p:spPr>
      </p:pic>
      <p:sp>
        <p:nvSpPr>
          <p:cNvPr id="2" name="Title 1">
            <a:extLst>
              <a:ext uri="{FF2B5EF4-FFF2-40B4-BE49-F238E27FC236}">
                <a16:creationId xmlns:a16="http://schemas.microsoft.com/office/drawing/2014/main" id="{1FE6F5CD-BBC4-B2BE-0E95-A01BAE940BF3}"/>
              </a:ext>
            </a:extLst>
          </p:cNvPr>
          <p:cNvSpPr>
            <a:spLocks noGrp="1"/>
          </p:cNvSpPr>
          <p:nvPr>
            <p:ph type="ctrTitle"/>
          </p:nvPr>
        </p:nvSpPr>
        <p:spPr>
          <a:xfrm>
            <a:off x="1933575" y="1447798"/>
            <a:ext cx="6810119" cy="1981200"/>
          </a:xfrm>
        </p:spPr>
        <p:txBody>
          <a:bodyPr>
            <a:noAutofit/>
          </a:bodyPr>
          <a:lstStyle/>
          <a:p>
            <a:r>
              <a:rPr lang="en-US" sz="4400" b="1" i="1"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Demonstrate the functionalities</a:t>
            </a:r>
          </a:p>
        </p:txBody>
      </p:sp>
      <p:sp>
        <p:nvSpPr>
          <p:cNvPr id="19" name="Subtitle 2">
            <a:extLst>
              <a:ext uri="{FF2B5EF4-FFF2-40B4-BE49-F238E27FC236}">
                <a16:creationId xmlns:a16="http://schemas.microsoft.com/office/drawing/2014/main" id="{6008F35F-D16F-4570-858B-EF57288370AE}"/>
              </a:ext>
            </a:extLst>
          </p:cNvPr>
          <p:cNvSpPr>
            <a:spLocks noGrp="1"/>
          </p:cNvSpPr>
          <p:nvPr>
            <p:ph type="subTitle" idx="1"/>
          </p:nvPr>
        </p:nvSpPr>
        <p:spPr>
          <a:xfrm>
            <a:off x="2018489" y="5075226"/>
            <a:ext cx="6438645" cy="1135074"/>
          </a:xfrm>
        </p:spPr>
        <p:txBody>
          <a:bodyPr/>
          <a:lstStyle/>
          <a:p>
            <a:endParaRPr lang="en-US" dirty="0">
              <a:solidFill>
                <a:srgbClr val="FFFFFF"/>
              </a:solidFill>
              <a:effectLst>
                <a:outerShdw blurRad="38100" dist="38100" dir="2700000" algn="tl">
                  <a:srgbClr val="000000">
                    <a:alpha val="43137"/>
                  </a:srgbClr>
                </a:outerShdw>
              </a:effectLst>
            </a:endParaRPr>
          </a:p>
        </p:txBody>
      </p:sp>
      <p:sp>
        <p:nvSpPr>
          <p:cNvPr id="10" name="Date Placeholder 5">
            <a:extLst>
              <a:ext uri="{FF2B5EF4-FFF2-40B4-BE49-F238E27FC236}">
                <a16:creationId xmlns:a16="http://schemas.microsoft.com/office/drawing/2014/main" id="{04E35474-1A9A-4F0C-82BB-186980BFD465}"/>
              </a:ext>
            </a:extLst>
          </p:cNvPr>
          <p:cNvSpPr>
            <a:spLocks noGrp="1"/>
          </p:cNvSpPr>
          <p:nvPr>
            <p:ph type="dt" sz="half" idx="10"/>
          </p:nvPr>
        </p:nvSpPr>
        <p:spPr>
          <a:xfrm>
            <a:off x="652371" y="6332538"/>
            <a:ext cx="3006492" cy="365125"/>
          </a:xfrm>
        </p:spPr>
        <p:txBody>
          <a:bodyPr>
            <a:normAutofit/>
          </a:bodyPr>
          <a:lstStyle/>
          <a:p>
            <a:pPr>
              <a:spcAft>
                <a:spcPts val="600"/>
              </a:spcAft>
            </a:pPr>
            <a:fld id="{8E6DEBA7-A3D8-401F-9E79-02A0784FB941}" type="datetime1">
              <a:rPr lang="en-US">
                <a:solidFill>
                  <a:srgbClr val="FFFFFF"/>
                </a:solidFill>
              </a:rPr>
              <a:pPr>
                <a:spcAft>
                  <a:spcPts val="600"/>
                </a:spcAft>
              </a:pPr>
              <a:t>5/22/2023</a:t>
            </a:fld>
            <a:endParaRPr lang="en-US">
              <a:solidFill>
                <a:srgbClr val="FFFFFF"/>
              </a:solidFill>
            </a:endParaRPr>
          </a:p>
        </p:txBody>
      </p:sp>
      <p:sp>
        <p:nvSpPr>
          <p:cNvPr id="12" name="Footer Placeholder 6">
            <a:extLst>
              <a:ext uri="{FF2B5EF4-FFF2-40B4-BE49-F238E27FC236}">
                <a16:creationId xmlns:a16="http://schemas.microsoft.com/office/drawing/2014/main" id="{11199D09-9DAC-4D8F-8067-411B9B5FC8AE}"/>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a:solidFill>
                  <a:srgbClr val="FFFFFF"/>
                </a:solidFill>
              </a:rPr>
              <a:t>Sample Footer Text</a:t>
            </a:r>
          </a:p>
        </p:txBody>
      </p:sp>
      <p:sp>
        <p:nvSpPr>
          <p:cNvPr id="14" name="Slide Number Placeholder 8">
            <a:extLst>
              <a:ext uri="{FF2B5EF4-FFF2-40B4-BE49-F238E27FC236}">
                <a16:creationId xmlns:a16="http://schemas.microsoft.com/office/drawing/2014/main" id="{4643FDF9-4F10-41D0-B36B-A0E7E18109B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2765639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d recording">
            <a:hlinkClick r:id="" action="ppaction://media"/>
            <a:extLst>
              <a:ext uri="{FF2B5EF4-FFF2-40B4-BE49-F238E27FC236}">
                <a16:creationId xmlns:a16="http://schemas.microsoft.com/office/drawing/2014/main" id="{62A5517A-643C-41BA-96A9-6F71EA810A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98776" y="77568"/>
            <a:ext cx="4609322" cy="6581996"/>
          </a:xfrm>
          <a:prstGeom prst="rect">
            <a:avLst/>
          </a:prstGeom>
        </p:spPr>
      </p:pic>
    </p:spTree>
    <p:extLst>
      <p:ext uri="{BB962C8B-B14F-4D97-AF65-F5344CB8AC3E}">
        <p14:creationId xmlns:p14="http://schemas.microsoft.com/office/powerpoint/2010/main" val="409596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Rolls of blueprints">
            <a:extLst>
              <a:ext uri="{FF2B5EF4-FFF2-40B4-BE49-F238E27FC236}">
                <a16:creationId xmlns:a16="http://schemas.microsoft.com/office/drawing/2014/main" id="{5057B895-BE67-405F-0482-7167C7E13860}"/>
              </a:ext>
            </a:extLst>
          </p:cNvPr>
          <p:cNvPicPr>
            <a:picLocks noChangeAspect="1"/>
          </p:cNvPicPr>
          <p:nvPr/>
        </p:nvPicPr>
        <p:blipFill rotWithShape="1">
          <a:blip r:embed="rId2"/>
          <a:srcRect t="2717" b="13014"/>
          <a:stretch/>
        </p:blipFill>
        <p:spPr>
          <a:xfrm>
            <a:off x="0" y="10"/>
            <a:ext cx="12191980" cy="6857990"/>
          </a:xfrm>
          <a:prstGeom prst="rect">
            <a:avLst/>
          </a:prstGeom>
          <a:noFill/>
        </p:spPr>
      </p:pic>
      <p:sp>
        <p:nvSpPr>
          <p:cNvPr id="2" name="Title 1">
            <a:extLst>
              <a:ext uri="{FF2B5EF4-FFF2-40B4-BE49-F238E27FC236}">
                <a16:creationId xmlns:a16="http://schemas.microsoft.com/office/drawing/2014/main" id="{446A9F91-7B19-127C-5A70-6B5D1A09E3A0}"/>
              </a:ext>
            </a:extLst>
          </p:cNvPr>
          <p:cNvSpPr>
            <a:spLocks noGrp="1"/>
          </p:cNvSpPr>
          <p:nvPr>
            <p:ph type="ctrTitle"/>
          </p:nvPr>
        </p:nvSpPr>
        <p:spPr>
          <a:xfrm>
            <a:off x="400050" y="293677"/>
            <a:ext cx="6172200" cy="638175"/>
          </a:xfrm>
        </p:spPr>
        <p:txBody>
          <a:bodyPr>
            <a:normAutofit fontScale="90000"/>
          </a:bodyPr>
          <a:lstStyle/>
          <a:p>
            <a:r>
              <a:rPr lang="en-US" dirty="0">
                <a:highlight>
                  <a:srgbClr val="000080"/>
                </a:highlight>
              </a:rPr>
              <a:t>Project Description</a:t>
            </a:r>
          </a:p>
        </p:txBody>
      </p:sp>
      <p:sp>
        <p:nvSpPr>
          <p:cNvPr id="26" name="Subtitle 2">
            <a:extLst>
              <a:ext uri="{FF2B5EF4-FFF2-40B4-BE49-F238E27FC236}">
                <a16:creationId xmlns:a16="http://schemas.microsoft.com/office/drawing/2014/main" id="{6008F35F-D16F-4570-858B-EF57288370AE}"/>
              </a:ext>
            </a:extLst>
          </p:cNvPr>
          <p:cNvSpPr>
            <a:spLocks noGrp="1"/>
          </p:cNvSpPr>
          <p:nvPr>
            <p:ph type="subTitle" idx="1"/>
          </p:nvPr>
        </p:nvSpPr>
        <p:spPr>
          <a:xfrm>
            <a:off x="304801" y="1409700"/>
            <a:ext cx="6571860" cy="4922838"/>
          </a:xfrm>
        </p:spPr>
        <p:txBody>
          <a:bodyPr>
            <a:normAutofit/>
          </a:bodyPr>
          <a:lstStyle/>
          <a:p>
            <a:r>
              <a:rPr lang="en-US" sz="2400" b="0" i="0" dirty="0">
                <a:solidFill>
                  <a:schemeClr val="bg2">
                    <a:lumMod val="10000"/>
                  </a:schemeClr>
                </a:solidFill>
                <a:effectLst/>
                <a:latin typeface="Arial" panose="020B0604020202020204" pitchFamily="34" charset="0"/>
                <a:cs typeface="Arial" panose="020B0604020202020204" pitchFamily="34" charset="0"/>
              </a:rPr>
              <a:t>The learning management system (LMS) mobile application is designed to provide a comprehensive and user-friendly platform for students and educators to access and manage educational resources and activities on their mobile devices. The application aims to enhance the learning experience by offering convenient access to course materials, interactive features, and communication tools.</a:t>
            </a:r>
            <a:endParaRPr lang="en-US" sz="2400" dirty="0">
              <a:solidFill>
                <a:schemeClr val="bg2">
                  <a:lumMod val="1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9" name="Date Placeholder 5">
            <a:extLst>
              <a:ext uri="{FF2B5EF4-FFF2-40B4-BE49-F238E27FC236}">
                <a16:creationId xmlns:a16="http://schemas.microsoft.com/office/drawing/2014/main" id="{8FEC7935-71D6-461E-AB51-B32890794346}"/>
              </a:ext>
            </a:extLst>
          </p:cNvPr>
          <p:cNvSpPr>
            <a:spLocks noGrp="1"/>
          </p:cNvSpPr>
          <p:nvPr>
            <p:ph type="dt" sz="half" idx="10"/>
          </p:nvPr>
        </p:nvSpPr>
        <p:spPr>
          <a:xfrm>
            <a:off x="652371" y="6332538"/>
            <a:ext cx="3006492" cy="365125"/>
          </a:xfrm>
        </p:spPr>
        <p:txBody>
          <a:bodyPr>
            <a:normAutofit/>
          </a:bodyPr>
          <a:lstStyle/>
          <a:p>
            <a:pPr>
              <a:spcAft>
                <a:spcPts val="600"/>
              </a:spcAft>
            </a:pPr>
            <a:fld id="{E8F562DE-4229-4666-BFBF-0946D4048CBE}" type="datetime1">
              <a:rPr lang="en-US" smtClean="0">
                <a:solidFill>
                  <a:srgbClr val="FFFFFF"/>
                </a:solidFill>
                <a:effectLst>
                  <a:outerShdw blurRad="38100" dist="38100" dir="2700000" algn="tl">
                    <a:srgbClr val="000000">
                      <a:alpha val="43137"/>
                    </a:srgbClr>
                  </a:outerShdw>
                </a:effectLst>
              </a:rPr>
              <a:pPr>
                <a:spcAft>
                  <a:spcPts val="600"/>
                </a:spcAft>
              </a:pPr>
              <a:t>5/22/2023</a:t>
            </a:fld>
            <a:endParaRPr lang="en-US">
              <a:solidFill>
                <a:srgbClr val="FFFFFF"/>
              </a:solidFill>
              <a:effectLst>
                <a:outerShdw blurRad="38100" dist="38100" dir="2700000" algn="tl">
                  <a:srgbClr val="000000">
                    <a:alpha val="43137"/>
                  </a:srgbClr>
                </a:outerShdw>
              </a:effectLst>
            </a:endParaRPr>
          </a:p>
        </p:txBody>
      </p:sp>
      <p:sp>
        <p:nvSpPr>
          <p:cNvPr id="20" name="Footer Placeholder 6">
            <a:extLst>
              <a:ext uri="{FF2B5EF4-FFF2-40B4-BE49-F238E27FC236}">
                <a16:creationId xmlns:a16="http://schemas.microsoft.com/office/drawing/2014/main" id="{4D9C2E7B-C261-4427-8970-90F1E8DC223B}"/>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21" name="Slide Number Placeholder 9">
            <a:extLst>
              <a:ext uri="{FF2B5EF4-FFF2-40B4-BE49-F238E27FC236}">
                <a16:creationId xmlns:a16="http://schemas.microsoft.com/office/drawing/2014/main" id="{A443A0C7-3A61-432A-81C6-40FB2C602720}"/>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solidFill>
                  <a:srgbClr val="FFFFFF"/>
                </a:solidFill>
                <a:effectLst>
                  <a:outerShdw blurRad="38100" dist="38100" dir="2700000" algn="tl">
                    <a:srgbClr val="000000">
                      <a:alpha val="43137"/>
                    </a:srgbClr>
                  </a:outerShdw>
                </a:effectLst>
              </a:rPr>
              <a:pPr>
                <a:spcAft>
                  <a:spcPts val="600"/>
                </a:spcAft>
              </a:pPr>
              <a:t>2</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1727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 human figure">
            <a:extLst>
              <a:ext uri="{FF2B5EF4-FFF2-40B4-BE49-F238E27FC236}">
                <a16:creationId xmlns:a16="http://schemas.microsoft.com/office/drawing/2014/main" id="{36EED3E0-7CF3-9DDE-26CB-9BBE08A71CBE}"/>
              </a:ext>
            </a:extLst>
          </p:cNvPr>
          <p:cNvPicPr>
            <a:picLocks noChangeAspect="1"/>
          </p:cNvPicPr>
          <p:nvPr/>
        </p:nvPicPr>
        <p:blipFill rotWithShape="1">
          <a:blip r:embed="rId2"/>
          <a:srcRect b="15730"/>
          <a:stretch/>
        </p:blipFill>
        <p:spPr>
          <a:xfrm>
            <a:off x="-28565" y="10"/>
            <a:ext cx="12191980" cy="6857990"/>
          </a:xfrm>
          <a:prstGeom prst="rect">
            <a:avLst/>
          </a:prstGeom>
          <a:noFill/>
        </p:spPr>
      </p:pic>
      <p:sp>
        <p:nvSpPr>
          <p:cNvPr id="2" name="Title 1">
            <a:extLst>
              <a:ext uri="{FF2B5EF4-FFF2-40B4-BE49-F238E27FC236}">
                <a16:creationId xmlns:a16="http://schemas.microsoft.com/office/drawing/2014/main" id="{6965085E-12E7-1B8D-7767-E45B703194CE}"/>
              </a:ext>
            </a:extLst>
          </p:cNvPr>
          <p:cNvSpPr>
            <a:spLocks noGrp="1"/>
          </p:cNvSpPr>
          <p:nvPr>
            <p:ph type="ctrTitle"/>
          </p:nvPr>
        </p:nvSpPr>
        <p:spPr>
          <a:xfrm>
            <a:off x="4248149" y="160337"/>
            <a:ext cx="8534401" cy="1354138"/>
          </a:xfrm>
        </p:spPr>
        <p:txBody>
          <a:bodyPr>
            <a:normAutofit/>
          </a:bodyPr>
          <a:lstStyle/>
          <a:p>
            <a:r>
              <a:rPr lang="en-US" sz="3200" b="1" i="1" dirty="0">
                <a:latin typeface="Aldhabi" panose="01000000000000000000" pitchFamily="2" charset="-78"/>
                <a:cs typeface="Aldhabi" panose="01000000000000000000" pitchFamily="2" charset="-78"/>
              </a:rPr>
              <a:t>Problem identification and solution with Justifications</a:t>
            </a:r>
          </a:p>
        </p:txBody>
      </p:sp>
      <p:sp>
        <p:nvSpPr>
          <p:cNvPr id="20" name="Subtitle 2">
            <a:extLst>
              <a:ext uri="{FF2B5EF4-FFF2-40B4-BE49-F238E27FC236}">
                <a16:creationId xmlns:a16="http://schemas.microsoft.com/office/drawing/2014/main" id="{6008F35F-D16F-4570-858B-EF57288370AE}"/>
              </a:ext>
            </a:extLst>
          </p:cNvPr>
          <p:cNvSpPr>
            <a:spLocks noGrp="1"/>
          </p:cNvSpPr>
          <p:nvPr>
            <p:ph type="subTitle" idx="1"/>
          </p:nvPr>
        </p:nvSpPr>
        <p:spPr>
          <a:xfrm>
            <a:off x="4942214" y="1514475"/>
            <a:ext cx="7181850" cy="5183188"/>
          </a:xfrm>
        </p:spPr>
        <p:txBody>
          <a:bodyPr>
            <a:normAutofit/>
          </a:bodyPr>
          <a:lstStyle/>
          <a:p>
            <a:pPr marL="285750" indent="-285750">
              <a:buFont typeface="Arial" panose="020B0604020202020204" pitchFamily="34" charset="0"/>
              <a:buChar char="•"/>
            </a:pPr>
            <a:r>
              <a:rPr lang="en-US" sz="2000" b="1" i="0" dirty="0">
                <a:solidFill>
                  <a:srgbClr val="002060"/>
                </a:solidFill>
                <a:effectLst/>
                <a:latin typeface="Arial" panose="020B0604020202020204" pitchFamily="34" charset="0"/>
                <a:cs typeface="Arial" panose="020B0604020202020204" pitchFamily="34" charset="0"/>
              </a:rPr>
              <a:t>Problem:</a:t>
            </a:r>
            <a:r>
              <a:rPr lang="en-US" sz="2000" b="0" i="0" dirty="0">
                <a:solidFill>
                  <a:srgbClr val="002060"/>
                </a:solidFill>
                <a:effectLst/>
                <a:latin typeface="Arial" panose="020B0604020202020204" pitchFamily="34" charset="0"/>
                <a:cs typeface="Arial" panose="020B0604020202020204" pitchFamily="34" charset="0"/>
              </a:rPr>
              <a:t> Limited Functionality and User Experience in the LMS Mobile Application</a:t>
            </a:r>
          </a:p>
          <a:p>
            <a:pPr marL="342900" indent="-342900">
              <a:buFont typeface="Arial" panose="020B0604020202020204" pitchFamily="34" charset="0"/>
              <a:buChar char="•"/>
            </a:pPr>
            <a:r>
              <a:rPr lang="en-US" sz="2000"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Identification:</a:t>
            </a:r>
            <a:r>
              <a:rPr lang="en-US" sz="200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a:solidFill>
                  <a:srgbClr val="002060"/>
                </a:solidFill>
                <a:latin typeface="Arial" panose="020B0604020202020204" pitchFamily="34" charset="0"/>
                <a:cs typeface="Arial" panose="020B0604020202020204" pitchFamily="34" charset="0"/>
              </a:rPr>
              <a:t>The existing mobile application for the learning management system (LMS) lacks essential features and provides a subpar user experience. It fails to provide the same level of functionality and convenience as the desktop version of the LMS.</a:t>
            </a:r>
          </a:p>
          <a:p>
            <a:pPr marL="285750" indent="-285750">
              <a:buFont typeface="Arial" panose="020B0604020202020204" pitchFamily="34" charset="0"/>
              <a:buChar char="•"/>
            </a:pPr>
            <a:r>
              <a:rPr lang="en-US" sz="2000" b="1" dirty="0">
                <a:solidFill>
                  <a:srgbClr val="002060"/>
                </a:solidFill>
                <a:latin typeface="Arial" panose="020B0604020202020204" pitchFamily="34" charset="0"/>
                <a:cs typeface="Arial" panose="020B0604020202020204" pitchFamily="34" charset="0"/>
              </a:rPr>
              <a:t>Justification: </a:t>
            </a:r>
            <a:r>
              <a:rPr lang="en-US" sz="2000" dirty="0">
                <a:solidFill>
                  <a:srgbClr val="002060"/>
                </a:solidFill>
                <a:latin typeface="Arial" panose="020B0604020202020204" pitchFamily="34" charset="0"/>
                <a:cs typeface="Arial" panose="020B0604020202020204" pitchFamily="34" charset="0"/>
              </a:rPr>
              <a:t>With the increasing use of mobile devices for learning, it is crucial to have a robust and user-friendly LMS mobile application. The current limitations result in a compromised learning experience and hinder the ability of users (students, instructors, administrators) to effectively utilize the LMS on mobile platforms.</a:t>
            </a:r>
          </a:p>
        </p:txBody>
      </p:sp>
      <p:sp>
        <p:nvSpPr>
          <p:cNvPr id="11" name="Date Placeholder 5">
            <a:extLst>
              <a:ext uri="{FF2B5EF4-FFF2-40B4-BE49-F238E27FC236}">
                <a16:creationId xmlns:a16="http://schemas.microsoft.com/office/drawing/2014/main" id="{04E35474-1A9A-4F0C-82BB-186980BFD465}"/>
              </a:ext>
            </a:extLst>
          </p:cNvPr>
          <p:cNvSpPr>
            <a:spLocks noGrp="1"/>
          </p:cNvSpPr>
          <p:nvPr>
            <p:ph type="dt" sz="half" idx="10"/>
          </p:nvPr>
        </p:nvSpPr>
        <p:spPr>
          <a:xfrm>
            <a:off x="652371" y="6332538"/>
            <a:ext cx="3006492" cy="365125"/>
          </a:xfrm>
        </p:spPr>
        <p:txBody>
          <a:bodyPr>
            <a:normAutofit/>
          </a:bodyPr>
          <a:lstStyle/>
          <a:p>
            <a:pPr>
              <a:spcAft>
                <a:spcPts val="600"/>
              </a:spcAft>
            </a:pPr>
            <a:fld id="{8E6DEBA7-A3D8-401F-9E79-02A0784FB941}" type="datetime1">
              <a:rPr lang="en-US">
                <a:solidFill>
                  <a:srgbClr val="FFFFFF"/>
                </a:solidFill>
              </a:rPr>
              <a:pPr>
                <a:spcAft>
                  <a:spcPts val="600"/>
                </a:spcAft>
              </a:pPr>
              <a:t>5/22/2023</a:t>
            </a:fld>
            <a:endParaRPr lang="en-US">
              <a:solidFill>
                <a:srgbClr val="FFFFFF"/>
              </a:solidFill>
            </a:endParaRPr>
          </a:p>
        </p:txBody>
      </p:sp>
      <p:sp>
        <p:nvSpPr>
          <p:cNvPr id="13" name="Footer Placeholder 6">
            <a:extLst>
              <a:ext uri="{FF2B5EF4-FFF2-40B4-BE49-F238E27FC236}">
                <a16:creationId xmlns:a16="http://schemas.microsoft.com/office/drawing/2014/main" id="{11199D09-9DAC-4D8F-8067-411B9B5FC8AE}"/>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a:solidFill>
                  <a:srgbClr val="FFFFFF"/>
                </a:solidFill>
              </a:rPr>
              <a:t>Sample Footer Text</a:t>
            </a:r>
          </a:p>
        </p:txBody>
      </p:sp>
      <p:sp>
        <p:nvSpPr>
          <p:cNvPr id="15" name="Slide Number Placeholder 8">
            <a:extLst>
              <a:ext uri="{FF2B5EF4-FFF2-40B4-BE49-F238E27FC236}">
                <a16:creationId xmlns:a16="http://schemas.microsoft.com/office/drawing/2014/main" id="{4643FDF9-4F10-41D0-B36B-A0E7E18109B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4037262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C2E5-FC6D-1E6E-A725-E5AF658E9D75}"/>
              </a:ext>
            </a:extLst>
          </p:cNvPr>
          <p:cNvSpPr>
            <a:spLocks noGrp="1"/>
          </p:cNvSpPr>
          <p:nvPr>
            <p:ph type="title"/>
          </p:nvPr>
        </p:nvSpPr>
        <p:spPr>
          <a:xfrm>
            <a:off x="477955" y="336242"/>
            <a:ext cx="9869693" cy="622916"/>
          </a:xfrm>
        </p:spPr>
        <p:style>
          <a:lnRef idx="2">
            <a:schemeClr val="dk1"/>
          </a:lnRef>
          <a:fillRef idx="1">
            <a:schemeClr val="lt1"/>
          </a:fillRef>
          <a:effectRef idx="0">
            <a:schemeClr val="dk1"/>
          </a:effectRef>
          <a:fontRef idx="minor">
            <a:schemeClr val="dk1"/>
          </a:fontRef>
        </p:style>
        <p:txBody>
          <a:bodyPr>
            <a:normAutofit fontScale="90000"/>
          </a:bodyPr>
          <a:lstStyle/>
          <a:p>
            <a:r>
              <a:rPr lang="en-US" b="1" i="1" dirty="0">
                <a:solidFill>
                  <a:schemeClr val="bg2">
                    <a:lumMod val="10000"/>
                  </a:schemeClr>
                </a:solidFill>
                <a:highlight>
                  <a:srgbClr val="FFFF00"/>
                </a:highlight>
                <a:latin typeface="Times New Roman" panose="02020603050405020304" pitchFamily="18" charset="0"/>
                <a:cs typeface="Times New Roman" panose="02020603050405020304" pitchFamily="18" charset="0"/>
              </a:rPr>
              <a:t>Solutions with valid justifications</a:t>
            </a:r>
            <a:r>
              <a:rPr lang="en-US" b="1" i="1" dirty="0">
                <a:solidFill>
                  <a:schemeClr val="bg2">
                    <a:lumMod val="10000"/>
                  </a:schemeClr>
                </a:solidFill>
                <a:latin typeface="Times New Roman" panose="02020603050405020304" pitchFamily="18" charset="0"/>
                <a:cs typeface="Times New Roman" panose="02020603050405020304" pitchFamily="18" charset="0"/>
              </a:rPr>
              <a:t>. </a:t>
            </a:r>
          </a:p>
        </p:txBody>
      </p:sp>
      <p:sp>
        <p:nvSpPr>
          <p:cNvPr id="16" name="Content Placeholder 2">
            <a:extLst>
              <a:ext uri="{FF2B5EF4-FFF2-40B4-BE49-F238E27FC236}">
                <a16:creationId xmlns:a16="http://schemas.microsoft.com/office/drawing/2014/main" id="{81BC64D0-5A5C-4031-ABA1-6BF52F152351}"/>
              </a:ext>
            </a:extLst>
          </p:cNvPr>
          <p:cNvSpPr>
            <a:spLocks noGrp="1"/>
          </p:cNvSpPr>
          <p:nvPr>
            <p:ph idx="1"/>
          </p:nvPr>
        </p:nvSpPr>
        <p:spPr>
          <a:xfrm>
            <a:off x="207446" y="1156996"/>
            <a:ext cx="11857036" cy="5175542"/>
          </a:xfrm>
        </p:spPr>
        <p:txBody>
          <a:bodyPr>
            <a:noAutofit/>
          </a:bodyPr>
          <a:lstStyle/>
          <a:p>
            <a:r>
              <a:rPr lang="en-US" sz="1800" b="1" dirty="0">
                <a:solidFill>
                  <a:srgbClr val="002060"/>
                </a:solidFill>
                <a:latin typeface="Arial" panose="020B0604020202020204" pitchFamily="34" charset="0"/>
                <a:cs typeface="Arial" panose="020B0604020202020204" pitchFamily="34" charset="0"/>
              </a:rPr>
              <a:t>Solution:</a:t>
            </a:r>
            <a:r>
              <a:rPr lang="en-US" sz="1800" dirty="0">
                <a:latin typeface="Arial" panose="020B0604020202020204" pitchFamily="34" charset="0"/>
                <a:cs typeface="Arial" panose="020B0604020202020204" pitchFamily="34" charset="0"/>
              </a:rPr>
              <a:t> Enhance Functionality and User Experience in the LMS Mobile Application</a:t>
            </a:r>
          </a:p>
          <a:p>
            <a:r>
              <a:rPr lang="en-US" sz="1800" b="1" dirty="0">
                <a:solidFill>
                  <a:srgbClr val="002060"/>
                </a:solidFill>
                <a:latin typeface="Arial" panose="020B0604020202020204" pitchFamily="34" charset="0"/>
                <a:cs typeface="Arial" panose="020B0604020202020204" pitchFamily="34" charset="0"/>
              </a:rPr>
              <a:t>Justification: </a:t>
            </a:r>
            <a:r>
              <a:rPr lang="en-US" sz="1800" dirty="0">
                <a:latin typeface="Arial" panose="020B0604020202020204" pitchFamily="34" charset="0"/>
                <a:cs typeface="Arial" panose="020B0604020202020204" pitchFamily="34" charset="0"/>
              </a:rPr>
              <a:t>To address the problem, the LMS mobile application should be improved to offer enhanced functionality and a seamless user experience. The following solutions can be implemented:</a:t>
            </a:r>
          </a:p>
          <a:p>
            <a:pPr>
              <a:buFont typeface="Wingdings" panose="05000000000000000000" pitchFamily="2" charset="2"/>
              <a:buChar char="v"/>
            </a:pPr>
            <a:r>
              <a:rPr lang="en-US" sz="1800" dirty="0">
                <a:solidFill>
                  <a:srgbClr val="0000CC"/>
                </a:solidFill>
                <a:latin typeface="Arial" panose="020B0604020202020204" pitchFamily="34" charset="0"/>
                <a:cs typeface="Arial" panose="020B0604020202020204" pitchFamily="34" charset="0"/>
              </a:rPr>
              <a:t>Feature parity: Ensure that the mobile application provides the same essential features and capabilities as the desktop version of the LMS. Users should be able to access and manage courses, submit assignments, participate in discussions, view grades, and access learning resources without limitations.</a:t>
            </a:r>
          </a:p>
          <a:p>
            <a:pPr>
              <a:buFont typeface="Wingdings" panose="05000000000000000000" pitchFamily="2" charset="2"/>
              <a:buChar char="v"/>
            </a:pPr>
            <a:r>
              <a:rPr lang="en-US" sz="1800" dirty="0">
                <a:solidFill>
                  <a:srgbClr val="0000CC"/>
                </a:solidFill>
                <a:latin typeface="Arial" panose="020B0604020202020204" pitchFamily="34" charset="0"/>
                <a:cs typeface="Arial" panose="020B0604020202020204" pitchFamily="34" charset="0"/>
              </a:rPr>
              <a:t>Responsive design: Optimize the mobile application's user interface to adapt to different screen sizes and resolutions. The design should be intuitive, visually appealing, and optimized for touch interactions, ensuring a smooth and comfortable user experience.</a:t>
            </a:r>
          </a:p>
          <a:p>
            <a:pPr>
              <a:buFont typeface="Wingdings" panose="05000000000000000000" pitchFamily="2" charset="2"/>
              <a:buChar char="v"/>
            </a:pPr>
            <a:r>
              <a:rPr lang="en-US" sz="1800" dirty="0">
                <a:solidFill>
                  <a:srgbClr val="0000CC"/>
                </a:solidFill>
                <a:latin typeface="Arial" panose="020B0604020202020204" pitchFamily="34" charset="0"/>
                <a:cs typeface="Arial" panose="020B0604020202020204" pitchFamily="34" charset="0"/>
              </a:rPr>
              <a:t>Offline access: Enable offline access to course materials, resources, and activities within the mobile application. Users should be able to download content in advance and access it even without an internet connection, allowing for uninterrupted learning on the go</a:t>
            </a:r>
            <a:r>
              <a:rPr lang="en-US" sz="1800" dirty="0">
                <a:latin typeface="Arial" panose="020B0604020202020204" pitchFamily="34" charset="0"/>
                <a:cs typeface="Arial" panose="020B0604020202020204" pitchFamily="34" charset="0"/>
              </a:rPr>
              <a:t>.</a:t>
            </a:r>
          </a:p>
        </p:txBody>
      </p:sp>
      <p:sp>
        <p:nvSpPr>
          <p:cNvPr id="17" name="Date Placeholder 3">
            <a:extLst>
              <a:ext uri="{FF2B5EF4-FFF2-40B4-BE49-F238E27FC236}">
                <a16:creationId xmlns:a16="http://schemas.microsoft.com/office/drawing/2014/main" id="{EE2AC9EA-C20D-4BEC-9C4E-81879B38C1CC}"/>
              </a:ext>
            </a:extLst>
          </p:cNvPr>
          <p:cNvSpPr>
            <a:spLocks noGrp="1"/>
          </p:cNvSpPr>
          <p:nvPr>
            <p:ph type="dt" sz="half" idx="10"/>
          </p:nvPr>
        </p:nvSpPr>
        <p:spPr>
          <a:xfrm>
            <a:off x="652371" y="6332538"/>
            <a:ext cx="3006492" cy="365125"/>
          </a:xfrm>
        </p:spPr>
        <p:txBody>
          <a:bodyPr/>
          <a:lstStyle/>
          <a:p>
            <a:pPr>
              <a:spcAft>
                <a:spcPts val="600"/>
              </a:spcAft>
            </a:pPr>
            <a:fld id="{04D94147-C65C-4E9A-B6E4-A5994ECE90DD}" type="datetime1">
              <a:rPr lang="en-US" smtClean="0"/>
              <a:pPr>
                <a:spcAft>
                  <a:spcPts val="600"/>
                </a:spcAft>
              </a:pPr>
              <a:t>5/22/2023</a:t>
            </a:fld>
            <a:endParaRPr lang="en-US"/>
          </a:p>
        </p:txBody>
      </p:sp>
      <p:sp>
        <p:nvSpPr>
          <p:cNvPr id="18"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lstStyle/>
          <a:p>
            <a:pPr>
              <a:spcAft>
                <a:spcPts val="600"/>
              </a:spcAft>
            </a:pPr>
            <a:r>
              <a:rPr lang="en-US"/>
              <a:t>Sample Footer Text</a:t>
            </a:r>
          </a:p>
        </p:txBody>
      </p:sp>
      <p:sp>
        <p:nvSpPr>
          <p:cNvPr id="19"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4</a:t>
            </a:fld>
            <a:endParaRPr lang="en-US"/>
          </a:p>
        </p:txBody>
      </p:sp>
    </p:spTree>
    <p:extLst>
      <p:ext uri="{BB962C8B-B14F-4D97-AF65-F5344CB8AC3E}">
        <p14:creationId xmlns:p14="http://schemas.microsoft.com/office/powerpoint/2010/main" val="355798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F9D262-BEC0-F287-BF58-A3167B20CBFA}"/>
              </a:ext>
            </a:extLst>
          </p:cNvPr>
          <p:cNvSpPr txBox="1"/>
          <p:nvPr/>
        </p:nvSpPr>
        <p:spPr>
          <a:xfrm>
            <a:off x="354562" y="513185"/>
            <a:ext cx="10161038" cy="3170099"/>
          </a:xfrm>
          <a:prstGeom prst="rect">
            <a:avLst/>
          </a:prstGeom>
          <a:noFill/>
        </p:spPr>
        <p:txBody>
          <a:bodyPr wrap="square">
            <a:spAutoFit/>
          </a:bodyPr>
          <a:lstStyle/>
          <a:p>
            <a:pPr marL="342900" indent="-342900">
              <a:buFont typeface="Wingdings" panose="05000000000000000000" pitchFamily="2" charset="2"/>
              <a:buChar char="v"/>
            </a:pPr>
            <a:r>
              <a:rPr lang="en-US" sz="2000" dirty="0">
                <a:solidFill>
                  <a:srgbClr val="0000CC"/>
                </a:solidFill>
                <a:latin typeface="Arial" panose="020B0604020202020204" pitchFamily="34" charset="0"/>
                <a:cs typeface="Arial" panose="020B0604020202020204" pitchFamily="34" charset="0"/>
              </a:rPr>
              <a:t>Push notifications: Implement push notifications to provide timely updates and reminders for important events, such as assignment due dates, course announcements, or discussion activity. This feature keeps users informed and engaged with the LMS, even when they are not actively using the application.</a:t>
            </a:r>
          </a:p>
          <a:p>
            <a:pPr marL="342900" indent="-342900">
              <a:buFont typeface="Wingdings" panose="05000000000000000000" pitchFamily="2" charset="2"/>
              <a:buChar char="v"/>
            </a:pPr>
            <a:endParaRPr lang="en-US" sz="2000" dirty="0">
              <a:solidFill>
                <a:srgbClr val="0000CC"/>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2000" dirty="0">
                <a:solidFill>
                  <a:srgbClr val="0000CC"/>
                </a:solidFill>
                <a:latin typeface="Arial" panose="020B0604020202020204" pitchFamily="34" charset="0"/>
                <a:cs typeface="Arial" panose="020B0604020202020204" pitchFamily="34" charset="0"/>
              </a:rPr>
              <a:t>Seamless integration: Ensure seamless integration between the mobile application and other tools or platforms commonly used in education, such as calendar apps, cloud storage services, or communication tools. This integration enhances productivity and convenience for users by enabling easy sharing and synchronization of data.</a:t>
            </a:r>
          </a:p>
        </p:txBody>
      </p:sp>
    </p:spTree>
    <p:extLst>
      <p:ext uri="{BB962C8B-B14F-4D97-AF65-F5344CB8AC3E}">
        <p14:creationId xmlns:p14="http://schemas.microsoft.com/office/powerpoint/2010/main" val="1514851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57E7-9FA4-8DA3-3E7F-6630BF773C9A}"/>
              </a:ext>
            </a:extLst>
          </p:cNvPr>
          <p:cNvSpPr>
            <a:spLocks noGrp="1"/>
          </p:cNvSpPr>
          <p:nvPr>
            <p:ph type="title"/>
          </p:nvPr>
        </p:nvSpPr>
        <p:spPr>
          <a:xfrm>
            <a:off x="391114" y="111968"/>
            <a:ext cx="4087580" cy="886408"/>
          </a:xfrm>
        </p:spPr>
        <p:txBody>
          <a:bodyPr>
            <a:normAutofit/>
          </a:bodyPr>
          <a:lstStyle/>
          <a:p>
            <a:r>
              <a:rPr lang="en-US" sz="4000" b="1" i="1" dirty="0">
                <a:solidFill>
                  <a:srgbClr val="0000CC"/>
                </a:solidFill>
                <a:highlight>
                  <a:srgbClr val="FFFF00"/>
                </a:highlight>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231F306F-E4D8-02A8-404F-09006929A76C}"/>
              </a:ext>
            </a:extLst>
          </p:cNvPr>
          <p:cNvSpPr>
            <a:spLocks noGrp="1"/>
          </p:cNvSpPr>
          <p:nvPr>
            <p:ph idx="1"/>
          </p:nvPr>
        </p:nvSpPr>
        <p:spPr>
          <a:xfrm>
            <a:off x="307909" y="1091682"/>
            <a:ext cx="11625943" cy="5253134"/>
          </a:xfrm>
        </p:spPr>
        <p:txBody>
          <a:bodyPr>
            <a:noAutofit/>
          </a:bodyPr>
          <a:lstStyle/>
          <a:p>
            <a:r>
              <a:rPr lang="en-US" sz="2400" b="1" dirty="0">
                <a:latin typeface="Arial" panose="020B0604020202020204" pitchFamily="34" charset="0"/>
                <a:cs typeface="Arial" panose="020B0604020202020204" pitchFamily="34" charset="0"/>
              </a:rPr>
              <a:t>Accessibility:</a:t>
            </a:r>
            <a:r>
              <a:rPr lang="en-US" dirty="0">
                <a:latin typeface="Arial" panose="020B0604020202020204" pitchFamily="34" charset="0"/>
                <a:cs typeface="Arial" panose="020B0604020202020204" pitchFamily="34" charset="0"/>
              </a:rPr>
              <a:t> The primary objective of the LMS mobile application is to provide students and educators with easy and convenient access to educational resources anytime and anywhere. By utilizing mobile devices, users can engage with course materials and participate in learning activities without being restricted by time or location.</a:t>
            </a:r>
          </a:p>
          <a:p>
            <a:r>
              <a:rPr lang="en-US" sz="2400" b="1" dirty="0">
                <a:latin typeface="Arial" panose="020B0604020202020204" pitchFamily="34" charset="0"/>
                <a:cs typeface="Arial" panose="020B0604020202020204" pitchFamily="34" charset="0"/>
              </a:rPr>
              <a:t>User-Friendly Interface: </a:t>
            </a:r>
            <a:r>
              <a:rPr lang="en-US" dirty="0">
                <a:latin typeface="Arial" panose="020B0604020202020204" pitchFamily="34" charset="0"/>
                <a:cs typeface="Arial" panose="020B0604020202020204" pitchFamily="34" charset="0"/>
              </a:rPr>
              <a:t>The LMS mobile application aims to provide a seamless and intuitive user experience. The interface is designed to be user-friendly, allowing users to navigate the application effortlessly, find relevant information quickly, and complete tasks efficiently. This objective ensures that both students and educators can easily adopt and utilize the application.</a:t>
            </a:r>
          </a:p>
          <a:p>
            <a:r>
              <a:rPr lang="en-US" sz="2400" b="1" dirty="0">
                <a:latin typeface="Arial" panose="020B0604020202020204" pitchFamily="34" charset="0"/>
                <a:cs typeface="Arial" panose="020B0604020202020204" pitchFamily="34" charset="0"/>
              </a:rPr>
              <a:t>Communication and Collaboration: </a:t>
            </a:r>
            <a:r>
              <a:rPr lang="en-US" dirty="0">
                <a:latin typeface="Arial" panose="020B0604020202020204" pitchFamily="34" charset="0"/>
                <a:cs typeface="Arial" panose="020B0604020202020204" pitchFamily="34" charset="0"/>
              </a:rPr>
              <a:t>The LMS mobile application focuses on facilitating effective communication and collaboration between students and educators. It provides features such as messaging, discussion forums, and group work capabilities to foster engagement, encourage knowledge sharing, and enable fruitful interactions among users.</a:t>
            </a:r>
          </a:p>
        </p:txBody>
      </p:sp>
    </p:spTree>
    <p:extLst>
      <p:ext uri="{BB962C8B-B14F-4D97-AF65-F5344CB8AC3E}">
        <p14:creationId xmlns:p14="http://schemas.microsoft.com/office/powerpoint/2010/main" val="1396616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D54690-9DD8-407F-A4D0-FA0912A8D402}"/>
              </a:ext>
            </a:extLst>
          </p:cNvPr>
          <p:cNvSpPr txBox="1"/>
          <p:nvPr/>
        </p:nvSpPr>
        <p:spPr>
          <a:xfrm>
            <a:off x="194388" y="522515"/>
            <a:ext cx="11803223" cy="5509200"/>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Course Management: </a:t>
            </a:r>
            <a:r>
              <a:rPr lang="en-US" sz="2000" dirty="0">
                <a:latin typeface="Arial" panose="020B0604020202020204" pitchFamily="34" charset="0"/>
                <a:cs typeface="Arial" panose="020B0604020202020204" pitchFamily="34" charset="0"/>
              </a:rPr>
              <a:t>The application aims to streamline course management tasks for both students and educators. Students can access course materials, receive notifications, track assignments, and monitor their progress through personalized dashboards. Educators can manage course content, assessments, and grading efficiently, enabling them to focus more on instructional activities.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Personalization and Engagement:</a:t>
            </a:r>
            <a:r>
              <a:rPr lang="en-US" sz="2000" dirty="0">
                <a:latin typeface="Arial" panose="020B0604020202020204" pitchFamily="34" charset="0"/>
                <a:cs typeface="Arial" panose="020B0604020202020204" pitchFamily="34" charset="0"/>
              </a:rPr>
              <a:t> The LMS mobile application aims to personalize the learning experience for each student. It provides features like progress tracking, personalized notifications, and recommendations based on user preferences and performance. By tailoring the experience to individual needs, the application promotes student engagement and motivation.</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Integration and Compatibility:</a:t>
            </a:r>
            <a:r>
              <a:rPr lang="en-US" sz="2000" dirty="0">
                <a:latin typeface="Arial" panose="020B0604020202020204" pitchFamily="34" charset="0"/>
                <a:cs typeface="Arial" panose="020B0604020202020204" pitchFamily="34" charset="0"/>
              </a:rPr>
              <a:t> The LMS mobile application aims to integrate seamlessly with existing learning management systems or educational platforms. This objective ensures that data synchronization, such as course enrollment, grades, and user profiles, is smooth and accurate, minimizing administrative efforts and maintaining consistency across platforms.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568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56CF-95DA-FFE7-480C-A329FFCAA5BC}"/>
              </a:ext>
            </a:extLst>
          </p:cNvPr>
          <p:cNvSpPr>
            <a:spLocks noGrp="1"/>
          </p:cNvSpPr>
          <p:nvPr>
            <p:ph type="title"/>
          </p:nvPr>
        </p:nvSpPr>
        <p:spPr>
          <a:xfrm>
            <a:off x="652371" y="214605"/>
            <a:ext cx="7493253" cy="718456"/>
          </a:xfrm>
        </p:spPr>
        <p:txBody>
          <a:bodyPr>
            <a:normAutofit/>
          </a:bodyPr>
          <a:lstStyle/>
          <a:p>
            <a:r>
              <a:rPr lang="en-US" b="1" i="1" dirty="0">
                <a:latin typeface="Times New Roman" panose="02020603050405020304" pitchFamily="18" charset="0"/>
                <a:cs typeface="Times New Roman" panose="02020603050405020304" pitchFamily="18" charset="0"/>
              </a:rPr>
              <a:t>Software components </a:t>
            </a:r>
          </a:p>
        </p:txBody>
      </p:sp>
      <p:sp>
        <p:nvSpPr>
          <p:cNvPr id="3" name="Content Placeholder 2">
            <a:extLst>
              <a:ext uri="{FF2B5EF4-FFF2-40B4-BE49-F238E27FC236}">
                <a16:creationId xmlns:a16="http://schemas.microsoft.com/office/drawing/2014/main" id="{BA1EFBC0-955C-6838-C9B7-F6765142C2D8}"/>
              </a:ext>
            </a:extLst>
          </p:cNvPr>
          <p:cNvSpPr>
            <a:spLocks noGrp="1"/>
          </p:cNvSpPr>
          <p:nvPr>
            <p:ph idx="1"/>
          </p:nvPr>
        </p:nvSpPr>
        <p:spPr>
          <a:xfrm>
            <a:off x="223935" y="1129004"/>
            <a:ext cx="11467322" cy="5309118"/>
          </a:xfrm>
        </p:spPr>
        <p:txBody>
          <a:bodyPr>
            <a:normAutofit fontScale="475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srgbClr val="0000CC"/>
                </a:solidFill>
                <a:effectLst/>
                <a:uLnTx/>
                <a:uFillTx/>
                <a:latin typeface="Arial" panose="020B0604020202020204" pitchFamily="34" charset="0"/>
                <a:cs typeface="Arial" panose="020B0604020202020204" pitchFamily="34" charset="0"/>
              </a:rPr>
              <a:t>Login Page -  </a:t>
            </a:r>
            <a:r>
              <a:rPr kumimoji="0" lang="en-US" sz="42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LMS program is accessed by users through the login page. It verifies user credentials and guarantees safe system access. To protect sensitive information, this component contains authentication procedures including username and password verification.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srgbClr val="0000CC"/>
                </a:solidFill>
                <a:effectLst/>
                <a:uLnTx/>
                <a:uFillTx/>
                <a:latin typeface="Arial" panose="020B0604020202020204" pitchFamily="34" charset="0"/>
                <a:cs typeface="Arial" panose="020B0604020202020204" pitchFamily="34" charset="0"/>
              </a:rPr>
              <a:t>Home Page -  </a:t>
            </a:r>
            <a:r>
              <a:rPr kumimoji="0" lang="en-US" sz="42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home page serves as the application's focal point, giving a rundown of the modules that are currently available as well as essential announcements and notifications. Users can go to different areas of the app and access the needed content from there. It acts as their entry point.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srgbClr val="0000CC"/>
                </a:solidFill>
                <a:effectLst/>
                <a:uLnTx/>
                <a:uFillTx/>
                <a:latin typeface="Arial" panose="020B0604020202020204" pitchFamily="34" charset="0"/>
                <a:cs typeface="Arial" panose="020B0604020202020204" pitchFamily="34" charset="0"/>
              </a:rPr>
              <a:t>Lecture Materials Page -  </a:t>
            </a:r>
            <a:r>
              <a:rPr kumimoji="0" lang="en-US" sz="42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Access to lecture materials for students is made possible through this page. The course or module-based organization of the information makes it simple for students to find and access pertinent lecture notes, presentations, videos, or other resources. In order to locate specific materials fast, it could additionally have search functionality.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srgbClr val="0000CC"/>
                </a:solidFill>
                <a:effectLst/>
                <a:uLnTx/>
                <a:uFillTx/>
                <a:latin typeface="Arial" panose="020B0604020202020204" pitchFamily="34" charset="0"/>
                <a:cs typeface="Arial" panose="020B0604020202020204" pitchFamily="34" charset="0"/>
              </a:rPr>
              <a:t>Lecture Schedules Page-  </a:t>
            </a:r>
            <a:r>
              <a:rPr kumimoji="0" lang="en-US" sz="42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A calendar or timetable containing forthcoming lectures, classes, and events can be seen on the page for lecture schedules. It aids in keeping pupils organized and aids in time management during study sessions. To make sure that students don't miss any crucial classes, this component might offer notifications or reminders for approaching events.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srgbClr val="0000CC"/>
                </a:solidFill>
                <a:effectLst/>
                <a:uLnTx/>
                <a:uFillTx/>
                <a:latin typeface="Arial" panose="020B0604020202020204" pitchFamily="34" charset="0"/>
                <a:cs typeface="Arial" panose="020B0604020202020204" pitchFamily="34" charset="0"/>
              </a:rPr>
              <a:t>Exams/Assignment Marks Page -   </a:t>
            </a:r>
            <a:r>
              <a:rPr kumimoji="0" lang="en-US" sz="42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Students can access this page as a central location to view their test and assignment results for each module. They are able to track their progress and pinpoint areas that need development since it gives them a clear picture of how they are doing. To offer more information, it could also have capabilities like grade calculation or statistical analysis.</a:t>
            </a:r>
            <a:endParaRPr kumimoji="0" lang="en-GB" sz="42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581531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38D0C-27D9-E416-C739-97ACE98A017C}"/>
              </a:ext>
            </a:extLst>
          </p:cNvPr>
          <p:cNvSpPr>
            <a:spLocks noGrp="1"/>
          </p:cNvSpPr>
          <p:nvPr>
            <p:ph type="title"/>
          </p:nvPr>
        </p:nvSpPr>
        <p:spPr>
          <a:xfrm>
            <a:off x="647997" y="214605"/>
            <a:ext cx="8281399" cy="945667"/>
          </a:xfrm>
        </p:spPr>
        <p:txBody>
          <a:bodyPr>
            <a:normAutofit/>
          </a:bodyPr>
          <a:lstStyle/>
          <a:p>
            <a:r>
              <a:rPr lang="en-US" sz="4000" dirty="0">
                <a:solidFill>
                  <a:schemeClr val="accent6">
                    <a:lumMod val="40000"/>
                    <a:lumOff val="60000"/>
                  </a:schemeClr>
                </a:solidFill>
                <a:latin typeface="Times New Roman" panose="02020603050405020304" pitchFamily="18" charset="0"/>
                <a:cs typeface="Times New Roman" panose="02020603050405020304" pitchFamily="18" charset="0"/>
              </a:rPr>
              <a:t>Hardware components</a:t>
            </a:r>
          </a:p>
        </p:txBody>
      </p:sp>
      <p:sp>
        <p:nvSpPr>
          <p:cNvPr id="3" name="Content Placeholder 2">
            <a:extLst>
              <a:ext uri="{FF2B5EF4-FFF2-40B4-BE49-F238E27FC236}">
                <a16:creationId xmlns:a16="http://schemas.microsoft.com/office/drawing/2014/main" id="{B2FABE5A-119D-C218-72C6-4E48285A8C57}"/>
              </a:ext>
            </a:extLst>
          </p:cNvPr>
          <p:cNvSpPr>
            <a:spLocks noGrp="1"/>
          </p:cNvSpPr>
          <p:nvPr>
            <p:ph idx="1"/>
          </p:nvPr>
        </p:nvSpPr>
        <p:spPr>
          <a:xfrm>
            <a:off x="652371" y="1623527"/>
            <a:ext cx="10620855" cy="4320073"/>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00CC"/>
                </a:solidFill>
                <a:effectLst/>
                <a:uLnTx/>
                <a:uFillTx/>
                <a:latin typeface="Arial" panose="020B0604020202020204" pitchFamily="34" charset="0"/>
                <a:cs typeface="Arial" panose="020B0604020202020204" pitchFamily="34" charset="0"/>
              </a:rPr>
              <a:t>Mobile Devices - </a:t>
            </a:r>
            <a:r>
              <a:rPr kumimoji="0" lang="en-US" sz="24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mobile-based LMS is made to work on smartphones and tablets, giving students access to the program whenever and wherever they want. It ensures compatibility with a variety of devices by supporting different mobile platforms including Android and iOS.</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00CC"/>
                </a:solidFill>
                <a:effectLst/>
                <a:uLnTx/>
                <a:uFillTx/>
                <a:latin typeface="Arial" panose="020B0604020202020204" pitchFamily="34" charset="0"/>
                <a:cs typeface="Arial" panose="020B0604020202020204" pitchFamily="34" charset="0"/>
              </a:rPr>
              <a:t>Network Connectivity - </a:t>
            </a:r>
            <a:r>
              <a:rPr kumimoji="0" lang="en-US" sz="24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The LMS depends on network connectivity for students to access the application and retrieve data, whether through mobile data or Wi-Fi. Real-time updates depend on stable and dependable network access for optimal performance</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784568780"/>
      </p:ext>
    </p:extLst>
  </p:cSld>
  <p:clrMapOvr>
    <a:masterClrMapping/>
  </p:clrMapOvr>
</p:sld>
</file>

<file path=ppt/theme/theme1.xml><?xml version="1.0" encoding="utf-8"?>
<a:theme xmlns:a="http://schemas.openxmlformats.org/drawingml/2006/main" name="CitationVTI">
  <a:themeElements>
    <a:clrScheme name="AnalogousFromDarkSeedLeftStep">
      <a:dk1>
        <a:srgbClr val="000000"/>
      </a:dk1>
      <a:lt1>
        <a:srgbClr val="FFFFFF"/>
      </a:lt1>
      <a:dk2>
        <a:srgbClr val="30271B"/>
      </a:dk2>
      <a:lt2>
        <a:srgbClr val="F1F0F3"/>
      </a:lt2>
      <a:accent1>
        <a:srgbClr val="89AD44"/>
      </a:accent1>
      <a:accent2>
        <a:srgbClr val="ACA339"/>
      </a:accent2>
      <a:accent3>
        <a:srgbClr val="C3894D"/>
      </a:accent3>
      <a:accent4>
        <a:srgbClr val="B1463B"/>
      </a:accent4>
      <a:accent5>
        <a:srgbClr val="C34D73"/>
      </a:accent5>
      <a:accent6>
        <a:srgbClr val="B13B93"/>
      </a:accent6>
      <a:hlink>
        <a:srgbClr val="C2485B"/>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docProps/app.xml><?xml version="1.0" encoding="utf-8"?>
<Properties xmlns="http://schemas.openxmlformats.org/officeDocument/2006/extended-properties" xmlns:vt="http://schemas.openxmlformats.org/officeDocument/2006/docPropsVTypes">
  <TotalTime>99</TotalTime>
  <Words>1198</Words>
  <Application>Microsoft Office PowerPoint</Application>
  <PresentationFormat>Widescreen</PresentationFormat>
  <Paragraphs>52</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Aldhabi</vt:lpstr>
      <vt:lpstr>Arial</vt:lpstr>
      <vt:lpstr>Grandview</vt:lpstr>
      <vt:lpstr>Grandview Display</vt:lpstr>
      <vt:lpstr>Times New Roman</vt:lpstr>
      <vt:lpstr>Wingdings</vt:lpstr>
      <vt:lpstr>CitationVTI</vt:lpstr>
      <vt:lpstr>Learning Management System Mobile Application</vt:lpstr>
      <vt:lpstr>Project Description</vt:lpstr>
      <vt:lpstr>Problem identification and solution with Justifications</vt:lpstr>
      <vt:lpstr>Solutions with valid justifications. </vt:lpstr>
      <vt:lpstr>PowerPoint Presentation</vt:lpstr>
      <vt:lpstr>Objectives</vt:lpstr>
      <vt:lpstr>PowerPoint Presentation</vt:lpstr>
      <vt:lpstr>Software components </vt:lpstr>
      <vt:lpstr>Hardware components</vt:lpstr>
      <vt:lpstr>Demonstrate the functionalities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Management System Mobile Application</dc:title>
  <dc:creator>MALEESHA SHEHARI</dc:creator>
  <cp:lastModifiedBy>MALEESHA SHEHARI</cp:lastModifiedBy>
  <cp:revision>3</cp:revision>
  <dcterms:created xsi:type="dcterms:W3CDTF">2023-05-22T01:45:16Z</dcterms:created>
  <dcterms:modified xsi:type="dcterms:W3CDTF">2023-05-22T03:24:37Z</dcterms:modified>
</cp:coreProperties>
</file>